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9"/>
  </p:notesMasterIdLst>
  <p:sldIdLst>
    <p:sldId id="292" r:id="rId3"/>
    <p:sldId id="256" r:id="rId4"/>
    <p:sldId id="257" r:id="rId5"/>
    <p:sldId id="258" r:id="rId6"/>
    <p:sldId id="323" r:id="rId7"/>
    <p:sldId id="295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5" r:id="rId16"/>
    <p:sldId id="307" r:id="rId17"/>
    <p:sldId id="306" r:id="rId18"/>
    <p:sldId id="308" r:id="rId19"/>
    <p:sldId id="309" r:id="rId20"/>
    <p:sldId id="310" r:id="rId21"/>
    <p:sldId id="311" r:id="rId22"/>
    <p:sldId id="264" r:id="rId23"/>
    <p:sldId id="312" r:id="rId24"/>
    <p:sldId id="316" r:id="rId25"/>
    <p:sldId id="313" r:id="rId26"/>
    <p:sldId id="314" r:id="rId27"/>
    <p:sldId id="315" r:id="rId28"/>
    <p:sldId id="317" r:id="rId29"/>
    <p:sldId id="318" r:id="rId30"/>
    <p:sldId id="320" r:id="rId31"/>
    <p:sldId id="321" r:id="rId32"/>
    <p:sldId id="291" r:id="rId33"/>
    <p:sldId id="327" r:id="rId34"/>
    <p:sldId id="328" r:id="rId35"/>
    <p:sldId id="319" r:id="rId36"/>
    <p:sldId id="326" r:id="rId37"/>
    <p:sldId id="293" r:id="rId3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0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OSM (Bari)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Foglio1!$B$2:$B$4</c:f>
              <c:numCache>
                <c:formatCode>General</c:formatCode>
                <c:ptCount val="3"/>
                <c:pt idx="0">
                  <c:v>721</c:v>
                </c:pt>
                <c:pt idx="1">
                  <c:v>662</c:v>
                </c:pt>
                <c:pt idx="2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6-4003-9C87-39C37B0EAEB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Altra sede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Foglio1!$C$2:$C$4</c:f>
              <c:numCache>
                <c:formatCode>General</c:formatCode>
                <c:ptCount val="3"/>
                <c:pt idx="0">
                  <c:v>548</c:v>
                </c:pt>
                <c:pt idx="1">
                  <c:v>653</c:v>
                </c:pt>
                <c:pt idx="2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06-4003-9C87-39C37B0EAE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0812000"/>
        <c:axId val="400813568"/>
      </c:barChart>
      <c:catAx>
        <c:axId val="4008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0813568"/>
        <c:crosses val="autoZero"/>
        <c:auto val="1"/>
        <c:lblAlgn val="ctr"/>
        <c:lblOffset val="100"/>
        <c:noMultiLvlLbl val="0"/>
      </c:catAx>
      <c:valAx>
        <c:axId val="400813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081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7065734207936832"/>
          <c:y val="3.6782470304913162E-2"/>
          <c:w val="0.52934265792063162"/>
          <c:h val="7.7655904334683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03547009027988"/>
          <c:y val="9.2669538800726814E-2"/>
          <c:w val="0.29367231032914709"/>
          <c:h val="0.86342365426130629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 2</c:v>
                </c:pt>
              </c:strCache>
            </c:strRef>
          </c:tx>
          <c:explosion val="1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4DE6-4618-B0BC-531315DBAD51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4DE6-4618-B0BC-531315DBAD51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4DE6-4618-B0BC-531315DBAD51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SLEEVE GASTRECTOMY</c:v>
                </c:pt>
                <c:pt idx="1">
                  <c:v>GASTRIC BYPASS</c:v>
                </c:pt>
                <c:pt idx="2">
                  <c:v>OAGB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1693</c:v>
                </c:pt>
                <c:pt idx="1">
                  <c:v>1203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F1-4EB9-A16D-C0CD766C63B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8327719572089785"/>
          <c:y val="3.7634405946828806E-2"/>
          <c:w val="0.29445713380517935"/>
          <c:h val="0.55488128616817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AF149-A464-4288-B58B-F6CA196B936F}" type="datetimeFigureOut">
              <a:rPr lang="it-IT" smtClean="0"/>
              <a:t>14/05/2024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5F5BE-4ADF-4E48-94FA-6642F72E5C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0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5F5BE-4ADF-4E48-94FA-6642F72E5CE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12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407081-4FC9-8462-0A9B-BC39E68CF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9F5FD87-0F14-E5C2-7BB7-ED317D0E2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85D0A8-90FF-323F-B0F8-29E934C3A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02F4-BAE9-4FD6-BCAA-B3FE8A405C94}" type="datetimeFigureOut">
              <a:rPr lang="it-IT" smtClean="0"/>
              <a:t>14/05/2024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40402B-E2D5-A6B1-3988-C765CEFBA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6CFD86-1063-F9ED-AB62-D17022CA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334-6DBB-47B0-863F-C1D5552C1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684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B98A65-2D2E-2A70-C6DB-594BD2C32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AD43026-1765-CFC8-934F-ED980949A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BB066D-71FC-8482-8B4A-05178E03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02F4-BAE9-4FD6-BCAA-B3FE8A405C94}" type="datetimeFigureOut">
              <a:rPr lang="it-IT" smtClean="0"/>
              <a:t>14/05/2024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4C832F-8FF6-7A83-83B7-8177B44C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B6FAB5-9229-1B6E-ACE6-4162FCD5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334-6DBB-47B0-863F-C1D5552C1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14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9053556-94C2-A1B1-DE95-052E2EDE2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3E40862-F753-C8FA-2643-9315A614D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6A9C9C-E1CA-CB16-F940-9BDE22020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02F4-BAE9-4FD6-BCAA-B3FE8A405C94}" type="datetimeFigureOut">
              <a:rPr lang="it-IT" smtClean="0"/>
              <a:t>14/05/2024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180964-5186-1C2D-39BD-1CDCEEFE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8DB2CF-9D3A-8FAA-FACD-D8B7C2DA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334-6DBB-47B0-863F-C1D5552C1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4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14/05/2024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35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2E448E-4ED6-493E-958B-E66E3185F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9F7BF95-8809-4D5B-82D9-3172070B3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97637D-8E2E-43C5-BAF9-95646A430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5DFA-8218-4813-A786-9F85C4D42AF3}" type="datetimeFigureOut">
              <a:rPr lang="it-IT" smtClean="0"/>
              <a:pPr/>
              <a:t>14/05/2024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8D4C55-556F-4BCF-A192-F84B3ED3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EF8435-60C0-43DC-B359-70AD10B5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B413-0FDE-43F4-BC20-9EB5FCB05C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409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3153D9-EFAF-4795-9D87-65F67DD49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6AA0EB-B232-48CD-BD81-E5BE20946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D1F17B-5118-4E32-ADD0-DBBD13FC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5DFA-8218-4813-A786-9F85C4D42AF3}" type="datetimeFigureOut">
              <a:rPr lang="it-IT" smtClean="0"/>
              <a:pPr/>
              <a:t>14/05/2024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0B45E1-3489-4D7B-91A4-AEB0BEDA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1102DF-8584-4AC1-9470-F3B810F5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B413-0FDE-43F4-BC20-9EB5FCB05C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259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ABC650-AFD1-4348-8EC1-7D6F5554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6C5DFC-2DAD-4474-8A77-F798C8BFB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9C1CF3-7374-4F9D-93EA-21DD386A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5DFA-8218-4813-A786-9F85C4D42AF3}" type="datetimeFigureOut">
              <a:rPr lang="it-IT" smtClean="0"/>
              <a:pPr/>
              <a:t>14/05/2024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A62EA5-EC33-481F-A160-4FBDBC04F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94624B-F27E-4652-A2F4-4ECA9F79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B413-0FDE-43F4-BC20-9EB5FCB05C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063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1CD2A1-40B0-4A5D-AE1B-AF2CC376A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8846EC-3972-4B6E-9F4F-9EBA86D06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610E5BF-D9B7-4F38-B143-A8A121F67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5389D69-F6B9-4CBA-B35D-25060EB0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5DFA-8218-4813-A786-9F85C4D42AF3}" type="datetimeFigureOut">
              <a:rPr lang="it-IT" smtClean="0"/>
              <a:pPr/>
              <a:t>14/05/2024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5311CE-E291-4E2F-A7D6-435AE3B1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47FB617-841A-4462-9908-63464FF5A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B413-0FDE-43F4-BC20-9EB5FCB05C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846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D9233C-5717-4A5C-BEE7-7244085D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E3A064-84E6-4584-A637-7BA7CB2E0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9B8725-D825-4B4C-875C-A33E75CCE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DCFE059-2B97-418F-A6E8-E506ACB91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2C60ED0-8A15-4C94-B617-297AA7F20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6F3CB0C-4B46-463B-8423-2379ADF2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5DFA-8218-4813-A786-9F85C4D42AF3}" type="datetimeFigureOut">
              <a:rPr lang="it-IT" smtClean="0"/>
              <a:pPr/>
              <a:t>14/05/2024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A740821-0B5A-4AEE-9B9C-15A13CEB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18D4D7D-89E5-4575-85CD-84D1382C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B413-0FDE-43F4-BC20-9EB5FCB05C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313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8C9FD6-DEED-4233-9D4A-1BADBAA60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2F5EA13-8A9B-446A-BD75-A7F196F60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5DFA-8218-4813-A786-9F85C4D42AF3}" type="datetimeFigureOut">
              <a:rPr lang="it-IT" smtClean="0"/>
              <a:pPr/>
              <a:t>14/05/2024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1CAA9B-01CE-43CC-903C-406D076B1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F4D54A3-09C3-40B3-A559-3257201F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B413-0FDE-43F4-BC20-9EB5FCB05C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413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7EACEDB-FD41-45A8-9309-859F9FD28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5DFA-8218-4813-A786-9F85C4D42AF3}" type="datetimeFigureOut">
              <a:rPr lang="it-IT" smtClean="0"/>
              <a:pPr/>
              <a:t>14/05/2024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854FA5C-7A52-4EC6-A17A-461E6F9F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AAE6108-94A2-4B17-9B9A-16593A68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B413-0FDE-43F4-BC20-9EB5FCB05C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51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09FBA9-B408-2E96-6230-FDE10F0DE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9CB8E8-F087-5DCA-9304-0646B5A1C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CBFC89-F58F-A8BB-E995-3407D2C3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02F4-BAE9-4FD6-BCAA-B3FE8A405C94}" type="datetimeFigureOut">
              <a:rPr lang="it-IT" smtClean="0"/>
              <a:t>14/05/2024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8640A2-705C-EE43-3287-8B50269A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5D1470-3462-68CE-F574-0F7A7A5E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334-6DBB-47B0-863F-C1D5552C1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221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9A6ED6-7247-41F7-8BEE-36FEEE53B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94EEFD-46BB-47F3-9DD5-714D6CF2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7F1BC5-1F0F-4D55-A2E3-6018F2DB6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497BE0-E1F7-47EE-9DA5-2C476599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5DFA-8218-4813-A786-9F85C4D42AF3}" type="datetimeFigureOut">
              <a:rPr lang="it-IT" smtClean="0"/>
              <a:pPr/>
              <a:t>14/05/2024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28F609-11BF-42D5-A6E7-6861FB850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72F6FC-FA3E-4356-AB41-C5D5FF10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B413-0FDE-43F4-BC20-9EB5FCB05C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625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AFDBAF-7843-4447-B8E0-8458C34B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93DFA0B-2E67-4B94-8BBA-E5CEAB804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F657FE7-9423-4FE5-9ABB-0C5860ADF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A63C16-E5D8-4E00-8E0C-3A0DEC30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5DFA-8218-4813-A786-9F85C4D42AF3}" type="datetimeFigureOut">
              <a:rPr lang="it-IT" smtClean="0"/>
              <a:pPr/>
              <a:t>14/05/2024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6B222E-1F13-42A6-996D-5C64877D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1A3058-C10F-4272-AD48-F7CF4E51B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B413-0FDE-43F4-BC20-9EB5FCB05C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671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D1BF0F-F16C-4B1C-8849-D8D726348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34080CC-AA08-479D-90BC-B297DCE6E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2C4443-1183-4960-98A1-A057D4CB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5DFA-8218-4813-A786-9F85C4D42AF3}" type="datetimeFigureOut">
              <a:rPr lang="it-IT" smtClean="0"/>
              <a:pPr/>
              <a:t>14/05/2024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6BD1E7-9502-4B5D-A5DA-10916BACA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48A53F-F75D-4722-97CC-FF8C985C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B413-0FDE-43F4-BC20-9EB5FCB05C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078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C4FFAF4-FB03-4DB3-B144-DCFD6234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44CA2F5-E12A-47A5-BFB2-A71AA345F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1A3538-7451-4514-BF6D-B2079C81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5DFA-8218-4813-A786-9F85C4D42AF3}" type="datetimeFigureOut">
              <a:rPr lang="it-IT" smtClean="0"/>
              <a:pPr/>
              <a:t>14/05/2024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8B2130-E681-40D0-81CF-EE9113E2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C5F414-9E26-47DA-AF93-39A287EC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B413-0FDE-43F4-BC20-9EB5FCB05C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64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38C45F-D585-7A19-629C-A3FA958FF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57040A-517D-B2C9-0498-420D2630F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8C14A0-D5CB-DBFB-49F1-68AB3380E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02F4-BAE9-4FD6-BCAA-B3FE8A405C94}" type="datetimeFigureOut">
              <a:rPr lang="it-IT" smtClean="0"/>
              <a:t>14/05/2024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65E478-BC2E-34CD-0AFE-32ECBD83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EF3C99-550B-2B05-308E-92C351F5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334-6DBB-47B0-863F-C1D5552C1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15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129E11-B5AA-E342-8A7C-70132F591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E60C24-E637-A067-DE75-D871DC456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965A14-B26E-0069-CDEC-2A136236C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020647-F92C-7EA1-AEB2-435DF700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02F4-BAE9-4FD6-BCAA-B3FE8A405C94}" type="datetimeFigureOut">
              <a:rPr lang="it-IT" smtClean="0"/>
              <a:t>14/05/2024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B1CF11-5DD0-AF78-BDD4-46E5849E0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6D6E4D-920E-17A2-3C93-5C2512E3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334-6DBB-47B0-863F-C1D5552C1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43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51757D-ED6D-793E-25DC-04ECDB064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A9F11A-E91D-1186-898B-139F3325B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AE6963F-0C01-64C2-B5CF-436B7B9D0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567F797-2699-4F73-98E9-700CBFAE4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A09E055-80D8-4801-4ADF-F97D67615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2DA347C-8429-F8AC-D0B3-AFB0B085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02F4-BAE9-4FD6-BCAA-B3FE8A405C94}" type="datetimeFigureOut">
              <a:rPr lang="it-IT" smtClean="0"/>
              <a:t>14/05/2024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5D819FA-C3C9-BC8A-7D48-07ACB9C1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EDF8CD4-4C8A-2272-D40C-8D3557AA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334-6DBB-47B0-863F-C1D5552C1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72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68C9CD-D437-C4A2-953B-F1AD21E96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3FEDFB9-682F-6BDD-7699-FEF9BF00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02F4-BAE9-4FD6-BCAA-B3FE8A405C94}" type="datetimeFigureOut">
              <a:rPr lang="it-IT" smtClean="0"/>
              <a:t>14/05/2024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8BCE4D5-2F00-8D84-353A-37E92A5F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1727FE9-815B-FFE8-41C0-F4DC5C99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334-6DBB-47B0-863F-C1D5552C1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74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C3E6F2E-B063-2BE2-0EB3-7EC941B5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02F4-BAE9-4FD6-BCAA-B3FE8A405C94}" type="datetimeFigureOut">
              <a:rPr lang="it-IT" smtClean="0"/>
              <a:t>14/05/2024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E234D9A-F3E0-1982-7667-34245A3B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0B32B2-8CD6-0D9A-FE66-7F58C252D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334-6DBB-47B0-863F-C1D5552C1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16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8A6972-5426-1E6F-0089-FECA222AB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6886F3-EE26-43C3-7143-E6BD563FE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1787FA-0FBD-5929-2C67-52E2D33CB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1987FFF-E3BA-B473-8A39-DBB6BD7D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02F4-BAE9-4FD6-BCAA-B3FE8A405C94}" type="datetimeFigureOut">
              <a:rPr lang="it-IT" smtClean="0"/>
              <a:t>14/05/2024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11E3D81-4916-2D59-8709-B204729A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8E3867-AC6F-BD48-65CC-B85C8334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334-6DBB-47B0-863F-C1D5552C1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58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D92A3B-11EC-3837-A8EF-9AF9B8B8C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AECC136-6DB8-D329-3758-ACAF3BBC64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06227A-F926-2EB0-F138-522853978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189EDD0-711B-94E4-A56D-F905F7F6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02F4-BAE9-4FD6-BCAA-B3FE8A405C94}" type="datetimeFigureOut">
              <a:rPr lang="it-IT" smtClean="0"/>
              <a:t>14/05/2024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5228FB1-B3AF-A428-3207-4B5E8E734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9D964A-257A-0BAF-171C-7FD0B4B9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334-6DBB-47B0-863F-C1D5552C1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6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91A8004-D75E-D7D0-E744-8403502D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B90613-DAA4-7D37-FBF9-9330E8B8B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283FF4-0288-E136-A2D5-04CD6D543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BA02F4-BAE9-4FD6-BCAA-B3FE8A405C94}" type="datetimeFigureOut">
              <a:rPr lang="it-IT" smtClean="0"/>
              <a:t>14/05/2024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514B96-6F95-D409-9B30-299261927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473E16-2C8B-090E-9A2D-C7ED23003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6A9334-6DBB-47B0-863F-C1D5552C1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48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4F6F8EE-0914-48F2-90D5-448DD4B3F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1159F0-4F9B-402D-A90A-98548393E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2AAC7A-CD4D-4473-8CE3-97E80F7FE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85DFA-8218-4813-A786-9F85C4D42AF3}" type="datetimeFigureOut">
              <a:rPr lang="it-IT" smtClean="0"/>
              <a:pPr/>
              <a:t>14/05/2024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C74860-E791-4B9A-9E50-23AACE034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DB29F2-1D23-4BFE-9DC2-CD18B1455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6B413-0FDE-43F4-BC20-9EB5FCB05C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84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5584" y="387275"/>
            <a:ext cx="4932381" cy="4287680"/>
          </a:xfrm>
        </p:spPr>
        <p:txBody>
          <a:bodyPr>
            <a:normAutofit fontScale="90000"/>
          </a:bodyPr>
          <a:lstStyle/>
          <a:p>
            <a:r>
              <a:rPr lang="it-IT" dirty="0"/>
              <a:t>DAL RICOVERO ALLA DIMISSIONE:</a:t>
            </a:r>
            <a:br>
              <a:rPr lang="it-IT" dirty="0"/>
            </a:br>
            <a:r>
              <a:rPr lang="it-IT" dirty="0"/>
              <a:t>ATTIVITA’ E PRINCIPALI ATTORI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1685" y="5358354"/>
            <a:ext cx="4526280" cy="1279652"/>
          </a:xfrm>
        </p:spPr>
        <p:txBody>
          <a:bodyPr>
            <a:normAutofit lnSpcReduction="10000"/>
          </a:bodyPr>
          <a:lstStyle/>
          <a:p>
            <a:r>
              <a:rPr lang="it-IT" sz="2800" b="1" dirty="0">
                <a:solidFill>
                  <a:srgbClr val="FFC000"/>
                </a:solidFill>
              </a:rPr>
              <a:t>Loredana castoro</a:t>
            </a:r>
          </a:p>
          <a:p>
            <a:r>
              <a:rPr lang="it-IT" sz="2800" b="1" dirty="0">
                <a:solidFill>
                  <a:srgbClr val="FFC000"/>
                </a:solidFill>
              </a:rPr>
              <a:t>OSPEDALE SANTA MARIA BARI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61FDF6-B89C-3B07-5C9F-A2CCBDE5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dirty="0"/>
              <a:t>IN SALA OPERATORIA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49F1C1-F10C-4215-6CD5-B707761AE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231" y="214153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Posizionamento delle fasce di sicurezza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Posizionamento e attivazione dei gambali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Antisepsi della cute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Posizionamento del paziente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88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FD83D5-F661-85DC-1B80-8F8DDD64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dirty="0"/>
              <a:t>DURANTE L’INTERVENTO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1B7A7C-E765-7697-3519-D8B5DE2EC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dirty="0"/>
              <a:t>Garantire la sicurezza e il benessere del paziente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Assistenza all’anestesista durante l’intubazione / estubazione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Preparazione dei tavoli sterili con strumentario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Controllo dei parametri del paziente 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Verifica delle condizioni ottimali (pulizia, temperatura, umidità, illuminazione, disponibilità di materiali)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305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979C04-F775-60E3-8EAD-F1EE9042D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dirty="0"/>
              <a:t>A FINE INTERVENTO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16DC24-8CE7-4EFA-35D2-C80D0C706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367" y="214153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Compilazione della documentazione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Conteggio aghi e garze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Medicazione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Assistenza al risveglio</a:t>
            </a:r>
          </a:p>
        </p:txBody>
      </p:sp>
    </p:spTree>
    <p:extLst>
      <p:ext uri="{BB962C8B-B14F-4D97-AF65-F5344CB8AC3E}">
        <p14:creationId xmlns:p14="http://schemas.microsoft.com/office/powerpoint/2010/main" val="53716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E8A3E4-1948-CF44-5DB0-8BABA80FC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155" y="365125"/>
            <a:ext cx="10515600" cy="1325563"/>
          </a:xfrm>
        </p:spPr>
        <p:txBody>
          <a:bodyPr/>
          <a:lstStyle/>
          <a:p>
            <a:r>
              <a:rPr lang="it-IT" dirty="0"/>
              <a:t>Paziente con grave insufficienza respiratoria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A14E95-EC8C-8FAF-2F89-92320CD72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73" y="4584961"/>
            <a:ext cx="11289253" cy="7078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400" dirty="0"/>
              <a:t>Trasferimento in terapia intensiva per assistenza ventilatoria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0BDABBAE-2087-ACE3-5D13-6BCEA626DB3E}"/>
              </a:ext>
            </a:extLst>
          </p:cNvPr>
          <p:cNvSpPr/>
          <p:nvPr/>
        </p:nvSpPr>
        <p:spPr>
          <a:xfrm>
            <a:off x="5170305" y="1798413"/>
            <a:ext cx="1167742" cy="27305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8314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E8A3E4-1948-CF44-5DB0-8BABA80FC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155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4200" dirty="0"/>
              <a:t>Paziente con gravi patologie cardio-circolatorie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A14E95-EC8C-8FAF-2F89-92320CD72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73" y="4870039"/>
            <a:ext cx="11289253" cy="7078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400" dirty="0"/>
              <a:t>Monitoraggio e assistenza di tipo intensivo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0BDABBAE-2087-ACE3-5D13-6BCEA626DB3E}"/>
              </a:ext>
            </a:extLst>
          </p:cNvPr>
          <p:cNvSpPr/>
          <p:nvPr/>
        </p:nvSpPr>
        <p:spPr>
          <a:xfrm>
            <a:off x="5170305" y="1798413"/>
            <a:ext cx="1167742" cy="27305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349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96BDB-4404-BFF7-502E-006A3FAD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01" y="20244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/>
              <a:t>Paziente con patologie cardio-circolatorie / respiratorie di media entità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87736D-C405-FE67-5C8B-C347EA6EB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01" y="2863441"/>
            <a:ext cx="10515600" cy="9014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000" dirty="0"/>
              <a:t>Trasferimento in reparto con monitoraggio continuo e controlli strumentali seriali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CEBCEA-4CDD-0440-701C-2CE306E94B17}"/>
              </a:ext>
            </a:extLst>
          </p:cNvPr>
          <p:cNvSpPr txBox="1"/>
          <p:nvPr/>
        </p:nvSpPr>
        <p:spPr>
          <a:xfrm>
            <a:off x="-746106" y="5256031"/>
            <a:ext cx="1397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Valutazione di successivo trasferimento</a:t>
            </a:r>
          </a:p>
          <a:p>
            <a:pPr algn="ctr"/>
            <a:r>
              <a:rPr lang="it-IT" sz="4000" dirty="0"/>
              <a:t> in terapia intensiva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861F3ECA-434B-0E52-4AF6-9A01948693B4}"/>
              </a:ext>
            </a:extLst>
          </p:cNvPr>
          <p:cNvSpPr/>
          <p:nvPr/>
        </p:nvSpPr>
        <p:spPr>
          <a:xfrm>
            <a:off x="5702954" y="1588712"/>
            <a:ext cx="518332" cy="1104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5C8E471D-033E-DA28-5FA0-EC34B523D6D6}"/>
              </a:ext>
            </a:extLst>
          </p:cNvPr>
          <p:cNvSpPr/>
          <p:nvPr/>
        </p:nvSpPr>
        <p:spPr>
          <a:xfrm>
            <a:off x="5702954" y="4135045"/>
            <a:ext cx="518332" cy="11342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4037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E8A3E4-1948-CF44-5DB0-8BABA80FC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75" y="365125"/>
            <a:ext cx="1107948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Ventilazione adeguata / Stabilità cardio-circolatoria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A14E95-EC8C-8FAF-2F89-92320CD72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73" y="4783978"/>
            <a:ext cx="11289253" cy="7078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400" dirty="0"/>
              <a:t>Trasferimento in Reparto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0BDABBAE-2087-ACE3-5D13-6BCEA626DB3E}"/>
              </a:ext>
            </a:extLst>
          </p:cNvPr>
          <p:cNvSpPr/>
          <p:nvPr/>
        </p:nvSpPr>
        <p:spPr>
          <a:xfrm>
            <a:off x="5170305" y="1798413"/>
            <a:ext cx="1167742" cy="27305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018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332AA1CC-CBC6-A69A-338D-7E3B31CEC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9926" y="2339788"/>
            <a:ext cx="6486115" cy="2538805"/>
          </a:xfrm>
        </p:spPr>
        <p:txBody>
          <a:bodyPr>
            <a:normAutofit lnSpcReduction="10000"/>
          </a:bodyPr>
          <a:lstStyle/>
          <a:p>
            <a:r>
              <a:rPr lang="it-IT" dirty="0"/>
              <a:t>«L’attenzione costante di un buon infermiere può essere altrettanto importante quanto una perfetta operazione da parte di un chirurgo»</a:t>
            </a:r>
          </a:p>
          <a:p>
            <a:endParaRPr lang="it-IT" dirty="0"/>
          </a:p>
          <a:p>
            <a:r>
              <a:rPr lang="it-IT" dirty="0"/>
              <a:t>- </a:t>
            </a:r>
            <a:r>
              <a:rPr lang="it-IT" dirty="0" err="1"/>
              <a:t>Dag</a:t>
            </a:r>
            <a:r>
              <a:rPr lang="it-IT" dirty="0"/>
              <a:t> </a:t>
            </a:r>
            <a:r>
              <a:rPr lang="it-IT" dirty="0" err="1"/>
              <a:t>Hammarskjold</a:t>
            </a:r>
            <a:endParaRPr lang="it-IT" dirty="0"/>
          </a:p>
        </p:txBody>
      </p:sp>
      <p:pic>
        <p:nvPicPr>
          <p:cNvPr id="5" name="Immagine 4" descr="Immagine che contiene Viso umano, illustrazione, bebè&#10;&#10;Descrizione generata automaticamente">
            <a:extLst>
              <a:ext uri="{FF2B5EF4-FFF2-40B4-BE49-F238E27FC236}">
                <a16:creationId xmlns:a16="http://schemas.microsoft.com/office/drawing/2014/main" id="{F1E7F524-70DC-92F3-A53E-3CA91CF486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t="-2370" r="-1918" b="7435"/>
          <a:stretch/>
        </p:blipFill>
        <p:spPr>
          <a:xfrm>
            <a:off x="6416190" y="118534"/>
            <a:ext cx="5219998" cy="656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46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86347-8CEC-DD59-7F0B-0DF960A97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317" y="-733330"/>
            <a:ext cx="9144000" cy="2387600"/>
          </a:xfrm>
        </p:spPr>
        <p:txBody>
          <a:bodyPr/>
          <a:lstStyle/>
          <a:p>
            <a:r>
              <a:rPr lang="it-IT" i="1" dirty="0"/>
              <a:t>POST OPERATORIO</a:t>
            </a:r>
            <a:br>
              <a:rPr lang="it-IT" i="1" dirty="0"/>
            </a:br>
            <a:r>
              <a:rPr lang="it-IT" sz="4000" i="1" dirty="0"/>
              <a:t>(giorno 0: monitoraggio)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F04990-EE8C-E791-F2C3-0567BBD0B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416" y="2101347"/>
            <a:ext cx="11489167" cy="5229990"/>
          </a:xfrm>
        </p:spPr>
        <p:txBody>
          <a:bodyPr>
            <a:normAutofit/>
          </a:bodyPr>
          <a:lstStyle/>
          <a:p>
            <a:r>
              <a:rPr lang="it-IT" sz="4000" dirty="0"/>
              <a:t>Controllo costante dei parametri</a:t>
            </a:r>
          </a:p>
          <a:p>
            <a:endParaRPr lang="it-IT" sz="4000" dirty="0"/>
          </a:p>
          <a:p>
            <a:r>
              <a:rPr lang="it-IT" sz="4000" dirty="0"/>
              <a:t>Mobilizzazione precoce</a:t>
            </a:r>
          </a:p>
          <a:p>
            <a:endParaRPr lang="it-IT" sz="4000" dirty="0"/>
          </a:p>
          <a:p>
            <a:r>
              <a:rPr lang="it-IT" sz="4000" dirty="0"/>
              <a:t>Ripresa della dieta idrica</a:t>
            </a:r>
          </a:p>
          <a:p>
            <a:endParaRPr lang="it-IT" sz="4000" dirty="0"/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51407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3CC2D-821D-BA6B-2929-D5CAF902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i="1" dirty="0"/>
              <a:t>POST OPERATORIO</a:t>
            </a:r>
            <a:br>
              <a:rPr lang="it-IT" i="1" dirty="0"/>
            </a:br>
            <a:r>
              <a:rPr lang="it-IT" i="1" dirty="0"/>
              <a:t>(giorno 1: programmazione della dimissione)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FBEAE2-C875-2BCC-97D7-7C17F08DF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903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dirty="0"/>
              <a:t>Educazione sul regime alimentare post dimissione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Indicazioni sulla supplementazione vitaminica e proteica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Sensibilizzazione sul corretto stile di vita da adottare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Consigli sulla ripresa dell’attività fisica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Istruzioni sulla gestione della ferita chirurgica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Consegna di una guida promemoria</a:t>
            </a:r>
          </a:p>
        </p:txBody>
      </p:sp>
    </p:spTree>
    <p:extLst>
      <p:ext uri="{BB962C8B-B14F-4D97-AF65-F5344CB8AC3E}">
        <p14:creationId xmlns:p14="http://schemas.microsoft.com/office/powerpoint/2010/main" val="209669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25605-0BD3-9DDD-25E5-3B90EFB927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it-IT" dirty="0"/>
            </a:br>
            <a:endParaRPr lang="it-IT" dirty="0"/>
          </a:p>
        </p:txBody>
      </p:sp>
      <p:pic>
        <p:nvPicPr>
          <p:cNvPr id="7" name="Immagine 6" descr="Immagine che contiene cartone animato, clipart, disegno, Cartoni animati&#10;&#10;Descrizione generata automaticamente">
            <a:extLst>
              <a:ext uri="{FF2B5EF4-FFF2-40B4-BE49-F238E27FC236}">
                <a16:creationId xmlns:a16="http://schemas.microsoft.com/office/drawing/2014/main" id="{D4132D2C-A336-F4AE-7BF1-F0554A0AF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" b="7935"/>
          <a:stretch/>
        </p:blipFill>
        <p:spPr>
          <a:xfrm>
            <a:off x="6406957" y="79525"/>
            <a:ext cx="5695395" cy="677847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A8276CD-8CE5-1A4E-E816-C5EBA316A30B}"/>
              </a:ext>
            </a:extLst>
          </p:cNvPr>
          <p:cNvSpPr txBox="1"/>
          <p:nvPr/>
        </p:nvSpPr>
        <p:spPr>
          <a:xfrm>
            <a:off x="855233" y="2998113"/>
            <a:ext cx="48086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000" dirty="0">
                <a:latin typeface="Calibri" panose="020F0502020204030204" pitchFamily="34" charset="0"/>
                <a:cs typeface="Calibri" panose="020F0502020204030204" pitchFamily="34" charset="0"/>
              </a:rPr>
              <a:t>PROTAGONISTA:</a:t>
            </a:r>
          </a:p>
          <a:p>
            <a:pPr algn="ctr"/>
            <a:r>
              <a:rPr lang="it-IT" sz="5000" dirty="0">
                <a:latin typeface="Calibri" panose="020F0502020204030204" pitchFamily="34" charset="0"/>
                <a:cs typeface="Calibri" panose="020F0502020204030204" pitchFamily="34" charset="0"/>
              </a:rPr>
              <a:t>IL PAZIENTE</a:t>
            </a:r>
          </a:p>
        </p:txBody>
      </p:sp>
    </p:spTree>
    <p:extLst>
      <p:ext uri="{BB962C8B-B14F-4D97-AF65-F5344CB8AC3E}">
        <p14:creationId xmlns:p14="http://schemas.microsoft.com/office/powerpoint/2010/main" val="1719889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BA676C-1DFD-78AE-149E-2335A72D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DIMISSIONE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49A83A-3DC0-5B9C-AA38-D5AAEBB6D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/>
              <a:t>La dimissione viene pianificata già in fase di </a:t>
            </a:r>
            <a:r>
              <a:rPr lang="it-IT" dirty="0" err="1"/>
              <a:t>pre</a:t>
            </a:r>
            <a:r>
              <a:rPr lang="it-IT" dirty="0"/>
              <a:t>-ospedalizzazione: questo permette di rilevare criticità anche relative al rientro al domicilio (disagi ambientali, mancanza di </a:t>
            </a:r>
            <a:r>
              <a:rPr lang="it-IT" i="1" dirty="0"/>
              <a:t>care-</a:t>
            </a:r>
            <a:r>
              <a:rPr lang="it-IT" i="1" dirty="0" err="1"/>
              <a:t>giver</a:t>
            </a:r>
            <a:r>
              <a:rPr lang="it-IT" i="1" dirty="0"/>
              <a:t>, etc.</a:t>
            </a:r>
            <a:r>
              <a:rPr lang="it-IT" dirty="0"/>
              <a:t>) che sono risolvibili con una buona organizzazione e/o l’attivazione dei servizi sul territorio.</a:t>
            </a:r>
          </a:p>
          <a:p>
            <a:pPr marL="0" indent="0" algn="ctr">
              <a:buNone/>
            </a:pPr>
            <a:r>
              <a:rPr lang="it-IT" dirty="0"/>
              <a:t>Una dimissione adeguata riduce notevolmente il rischio di complicanze post-dimissioni, diminuisce inoltre sensibilmente l’ansia da rientro del paziente e dei suoi familiari. </a:t>
            </a:r>
          </a:p>
        </p:txBody>
      </p:sp>
    </p:spTree>
    <p:extLst>
      <p:ext uri="{BB962C8B-B14F-4D97-AF65-F5344CB8AC3E}">
        <p14:creationId xmlns:p14="http://schemas.microsoft.com/office/powerpoint/2010/main" val="3652937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768DB3-ABA0-4EE0-B540-2AAD2127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21" y="307480"/>
            <a:ext cx="13614400" cy="1325563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Aptos" panose="020B0004020202020204" pitchFamily="34" charset="0"/>
              </a:rPr>
              <a:t>IL LAVORO CONTINUA ANCHE DOPO LE DIMISSIONI</a:t>
            </a:r>
          </a:p>
        </p:txBody>
      </p:sp>
      <p:pic>
        <p:nvPicPr>
          <p:cNvPr id="5" name="Immagine 4" descr="Immagine che contiene disegnoatratteggio&#10;&#10;Descrizione generata automaticamente">
            <a:extLst>
              <a:ext uri="{FF2B5EF4-FFF2-40B4-BE49-F238E27FC236}">
                <a16:creationId xmlns:a16="http://schemas.microsoft.com/office/drawing/2014/main" id="{D2D8F0E7-4A2D-455D-9AF7-6435E1267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99" y="2019299"/>
            <a:ext cx="3848101" cy="3848101"/>
          </a:xfrm>
          <a:prstGeom prst="rect">
            <a:avLst/>
          </a:prstGeom>
        </p:spPr>
      </p:pic>
      <p:sp>
        <p:nvSpPr>
          <p:cNvPr id="6" name="Fumetto: ovale 5">
            <a:extLst>
              <a:ext uri="{FF2B5EF4-FFF2-40B4-BE49-F238E27FC236}">
                <a16:creationId xmlns:a16="http://schemas.microsoft.com/office/drawing/2014/main" id="{7D65D950-B550-4F45-B503-0B4F7B4B8EDD}"/>
              </a:ext>
            </a:extLst>
          </p:cNvPr>
          <p:cNvSpPr/>
          <p:nvPr/>
        </p:nvSpPr>
        <p:spPr>
          <a:xfrm rot="1173255">
            <a:off x="6500542" y="1914068"/>
            <a:ext cx="1756314" cy="11461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 riesco a bere!</a:t>
            </a:r>
          </a:p>
        </p:txBody>
      </p:sp>
      <p:sp>
        <p:nvSpPr>
          <p:cNvPr id="8" name="Esplosione: 8 punte 7">
            <a:extLst>
              <a:ext uri="{FF2B5EF4-FFF2-40B4-BE49-F238E27FC236}">
                <a16:creationId xmlns:a16="http://schemas.microsoft.com/office/drawing/2014/main" id="{DEEFE27A-A930-4CC8-9AFE-CCF978CD1A9A}"/>
              </a:ext>
            </a:extLst>
          </p:cNvPr>
          <p:cNvSpPr/>
          <p:nvPr/>
        </p:nvSpPr>
        <p:spPr>
          <a:xfrm rot="20522821">
            <a:off x="7045460" y="3685562"/>
            <a:ext cx="2705101" cy="192405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 perso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solo 5 kg!</a:t>
            </a:r>
          </a:p>
        </p:txBody>
      </p:sp>
      <p:sp>
        <p:nvSpPr>
          <p:cNvPr id="9" name="Fumetto: rettangolo 8">
            <a:extLst>
              <a:ext uri="{FF2B5EF4-FFF2-40B4-BE49-F238E27FC236}">
                <a16:creationId xmlns:a16="http://schemas.microsoft.com/office/drawing/2014/main" id="{D6796EC3-3D4D-4117-9CD3-5E00C26CA821}"/>
              </a:ext>
            </a:extLst>
          </p:cNvPr>
          <p:cNvSpPr/>
          <p:nvPr/>
        </p:nvSpPr>
        <p:spPr>
          <a:xfrm rot="19407119" flipH="1">
            <a:off x="2470435" y="1775926"/>
            <a:ext cx="1423418" cy="1422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Posso mangiare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pizza?</a:t>
            </a:r>
          </a:p>
        </p:txBody>
      </p:sp>
      <p:sp>
        <p:nvSpPr>
          <p:cNvPr id="10" name="Fumetto: rettangolo con angoli arrotondati 9">
            <a:extLst>
              <a:ext uri="{FF2B5EF4-FFF2-40B4-BE49-F238E27FC236}">
                <a16:creationId xmlns:a16="http://schemas.microsoft.com/office/drawing/2014/main" id="{CED53A82-80B3-426D-A14E-377682400EB9}"/>
              </a:ext>
            </a:extLst>
          </p:cNvPr>
          <p:cNvSpPr/>
          <p:nvPr/>
        </p:nvSpPr>
        <p:spPr>
          <a:xfrm rot="18508649">
            <a:off x="1996973" y="3869690"/>
            <a:ext cx="1482676" cy="12349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 la febbre…</a:t>
            </a:r>
          </a:p>
        </p:txBody>
      </p:sp>
      <p:sp>
        <p:nvSpPr>
          <p:cNvPr id="11" name="Memoria ad accesso sequenziale 10">
            <a:extLst>
              <a:ext uri="{FF2B5EF4-FFF2-40B4-BE49-F238E27FC236}">
                <a16:creationId xmlns:a16="http://schemas.microsoft.com/office/drawing/2014/main" id="{2540B16F-48D8-4045-AA36-B123809BFDAD}"/>
              </a:ext>
            </a:extLst>
          </p:cNvPr>
          <p:cNvSpPr/>
          <p:nvPr/>
        </p:nvSpPr>
        <p:spPr>
          <a:xfrm rot="20378050">
            <a:off x="195121" y="2310493"/>
            <a:ext cx="1990550" cy="17653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Posso tornare a lavoro?</a:t>
            </a:r>
          </a:p>
        </p:txBody>
      </p:sp>
      <p:sp>
        <p:nvSpPr>
          <p:cNvPr id="12" name="Fumetto: rettangolo con angoli arrotondati 11">
            <a:extLst>
              <a:ext uri="{FF2B5EF4-FFF2-40B4-BE49-F238E27FC236}">
                <a16:creationId xmlns:a16="http://schemas.microsoft.com/office/drawing/2014/main" id="{A33ECBB7-DF91-42E9-9139-4BBA177AC61D}"/>
              </a:ext>
            </a:extLst>
          </p:cNvPr>
          <p:cNvSpPr/>
          <p:nvPr/>
        </p:nvSpPr>
        <p:spPr>
          <a:xfrm rot="2076191">
            <a:off x="8553703" y="2167883"/>
            <a:ext cx="1583124" cy="14141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Posso andare dal dentista?</a:t>
            </a:r>
          </a:p>
        </p:txBody>
      </p:sp>
    </p:spTree>
    <p:extLst>
      <p:ext uri="{BB962C8B-B14F-4D97-AF65-F5344CB8AC3E}">
        <p14:creationId xmlns:p14="http://schemas.microsoft.com/office/powerpoint/2010/main" val="148606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B6AB1E-E06E-9C0F-525F-0C45D9BE3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409" y="1441620"/>
            <a:ext cx="10834653" cy="2691271"/>
          </a:xfrm>
        </p:spPr>
        <p:txBody>
          <a:bodyPr>
            <a:normAutofit/>
          </a:bodyPr>
          <a:lstStyle/>
          <a:p>
            <a:r>
              <a:rPr lang="it-IT" sz="8800" dirty="0"/>
              <a:t>QUALCOSA DI NOI…</a:t>
            </a:r>
          </a:p>
        </p:txBody>
      </p:sp>
    </p:spTree>
    <p:extLst>
      <p:ext uri="{BB962C8B-B14F-4D97-AF65-F5344CB8AC3E}">
        <p14:creationId xmlns:p14="http://schemas.microsoft.com/office/powerpoint/2010/main" val="3281778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interno, pavimento, arredo, interior design&#10;&#10;Descrizione generata automaticamente">
            <a:extLst>
              <a:ext uri="{FF2B5EF4-FFF2-40B4-BE49-F238E27FC236}">
                <a16:creationId xmlns:a16="http://schemas.microsoft.com/office/drawing/2014/main" id="{2D6D5B65-F8C6-A052-8949-89CAD2946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95250"/>
            <a:ext cx="100012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35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interno, muro, tenda, finestra&#10;&#10;Descrizione generata automaticamente">
            <a:extLst>
              <a:ext uri="{FF2B5EF4-FFF2-40B4-BE49-F238E27FC236}">
                <a16:creationId xmlns:a16="http://schemas.microsoft.com/office/drawing/2014/main" id="{169CE8A0-DED5-2FB4-A109-4D600D09E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70" y="0"/>
            <a:ext cx="5143500" cy="6858000"/>
          </a:xfrm>
          <a:prstGeom prst="rect">
            <a:avLst/>
          </a:prstGeom>
        </p:spPr>
      </p:pic>
      <p:pic>
        <p:nvPicPr>
          <p:cNvPr id="12" name="Immagine 11" descr="Immagine che contiene interno, Pavimentazione, muro, pavimento&#10;&#10;Descrizione generata automaticamente">
            <a:extLst>
              <a:ext uri="{FF2B5EF4-FFF2-40B4-BE49-F238E27FC236}">
                <a16:creationId xmlns:a16="http://schemas.microsoft.com/office/drawing/2014/main" id="{BFE4BB3A-63D2-6AC1-5DE2-987DBB22F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1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57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interno, muro, pavimento, stanza&#10;&#10;Descrizione generata automaticamente">
            <a:extLst>
              <a:ext uri="{FF2B5EF4-FFF2-40B4-BE49-F238E27FC236}">
                <a16:creationId xmlns:a16="http://schemas.microsoft.com/office/drawing/2014/main" id="{4691C993-B050-3212-E176-8C15E691E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0" y="0"/>
            <a:ext cx="10032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tanza, scena, interno, muro&#10;&#10;Descrizione generata automaticamente">
            <a:extLst>
              <a:ext uri="{FF2B5EF4-FFF2-40B4-BE49-F238E27FC236}">
                <a16:creationId xmlns:a16="http://schemas.microsoft.com/office/drawing/2014/main" id="{4B8BEB3C-A449-B9D7-2F5C-30FE1D22C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80" y="0"/>
            <a:ext cx="9926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07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vestiti, persona, Attrezzature mediche, interno&#10;&#10;Descrizione generata automaticamente">
            <a:extLst>
              <a:ext uri="{FF2B5EF4-FFF2-40B4-BE49-F238E27FC236}">
                <a16:creationId xmlns:a16="http://schemas.microsoft.com/office/drawing/2014/main" id="{FCE41594-52A2-2D25-A0FA-784714D30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7" y="0"/>
            <a:ext cx="10283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88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vestiti, persona, calzature, sorriso&#10;&#10;Descrizione generata automaticamente">
            <a:extLst>
              <a:ext uri="{FF2B5EF4-FFF2-40B4-BE49-F238E27FC236}">
                <a16:creationId xmlns:a16="http://schemas.microsoft.com/office/drawing/2014/main" id="{79985D3C-7984-C074-3D04-91B63829F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09" y="0"/>
            <a:ext cx="10029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29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vestiti, persona, Viso umano, muro&#10;&#10;Descrizione generata automaticamente">
            <a:extLst>
              <a:ext uri="{FF2B5EF4-FFF2-40B4-BE49-F238E27FC236}">
                <a16:creationId xmlns:a16="http://schemas.microsoft.com/office/drawing/2014/main" id="{42B3F549-35B8-A451-21EB-93D0A91C9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7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reppiede, proiettore&#10;&#10;Descrizione generata automaticamente">
            <a:extLst>
              <a:ext uri="{FF2B5EF4-FFF2-40B4-BE49-F238E27FC236}">
                <a16:creationId xmlns:a16="http://schemas.microsoft.com/office/drawing/2014/main" id="{25A3E30B-0F4D-A562-16A0-9E9CA2FA2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39" y="1245785"/>
            <a:ext cx="7583621" cy="457948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6C9476-3DF4-41F6-A015-A4E0E4BB87AA}"/>
              </a:ext>
            </a:extLst>
          </p:cNvPr>
          <p:cNvSpPr txBox="1"/>
          <p:nvPr/>
        </p:nvSpPr>
        <p:spPr>
          <a:xfrm>
            <a:off x="-58709" y="2603350"/>
            <a:ext cx="46699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REGISTA:</a:t>
            </a:r>
          </a:p>
          <a:p>
            <a:pPr algn="ctr"/>
            <a:r>
              <a:rPr lang="it-IT" sz="4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PATIENT MANAGER</a:t>
            </a:r>
            <a:endParaRPr lang="it-IT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77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magine 6" descr="Immagine che contiene persona, vestiti, Viso umano, sorriso&#10;&#10;Descrizione generata automaticamente">
            <a:extLst>
              <a:ext uri="{FF2B5EF4-FFF2-40B4-BE49-F238E27FC236}">
                <a16:creationId xmlns:a16="http://schemas.microsoft.com/office/drawing/2014/main" id="{63E7E119-CC2F-4D55-AE35-168B582228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7" b="51014"/>
          <a:stretch/>
        </p:blipFill>
        <p:spPr>
          <a:xfrm>
            <a:off x="-403412" y="-61064"/>
            <a:ext cx="12983339" cy="730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9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Nostra esperienza </a:t>
            </a:r>
            <a:r>
              <a:rPr lang="it-IT" sz="3200" b="0" i="1" dirty="0"/>
              <a:t>2022 – aprile 2024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26667" r="16736" b="25395"/>
          <a:stretch/>
        </p:blipFill>
        <p:spPr>
          <a:xfrm>
            <a:off x="8911753" y="777664"/>
            <a:ext cx="2344189" cy="889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Grafico 7"/>
          <p:cNvGraphicFramePr/>
          <p:nvPr/>
        </p:nvGraphicFramePr>
        <p:xfrm>
          <a:off x="668713" y="2377440"/>
          <a:ext cx="4742873" cy="4143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co 10"/>
          <p:cNvGraphicFramePr/>
          <p:nvPr/>
        </p:nvGraphicFramePr>
        <p:xfrm>
          <a:off x="5775648" y="2500604"/>
          <a:ext cx="5952931" cy="202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ttangolo 11"/>
          <p:cNvSpPr/>
          <p:nvPr/>
        </p:nvSpPr>
        <p:spPr>
          <a:xfrm>
            <a:off x="3339448" y="3512975"/>
            <a:ext cx="4872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2919 procedure</a:t>
            </a:r>
          </a:p>
          <a:p>
            <a:pPr algn="ctr"/>
            <a:r>
              <a:rPr lang="it-IT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≈15% </a:t>
            </a:r>
            <a:r>
              <a:rPr lang="it-IT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RE-DO </a:t>
            </a:r>
            <a:r>
              <a:rPr lang="it-IT" sz="2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surgery</a:t>
            </a:r>
            <a:r>
              <a:rPr lang="it-IT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(N </a:t>
            </a:r>
            <a:r>
              <a:rPr lang="it-IT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146</a:t>
            </a:r>
            <a:r>
              <a:rPr lang="it-IT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79DE7E-F95A-9EF3-FE28-DECA13121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CASTOROSCORE</a:t>
            </a:r>
          </a:p>
        </p:txBody>
      </p:sp>
      <p:pic>
        <p:nvPicPr>
          <p:cNvPr id="5" name="Segnaposto contenuto 4" descr="Immagine che contiene testo, schermata, numero, linea&#10;&#10;Descrizione generata automaticamente">
            <a:extLst>
              <a:ext uri="{FF2B5EF4-FFF2-40B4-BE49-F238E27FC236}">
                <a16:creationId xmlns:a16="http://schemas.microsoft.com/office/drawing/2014/main" id="{274BE4B0-3344-B6A5-8BBD-670047042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11" y="1690688"/>
            <a:ext cx="7585350" cy="4682460"/>
          </a:xfrm>
        </p:spPr>
      </p:pic>
    </p:spTree>
    <p:extLst>
      <p:ext uri="{BB962C8B-B14F-4D97-AF65-F5344CB8AC3E}">
        <p14:creationId xmlns:p14="http://schemas.microsoft.com/office/powerpoint/2010/main" val="990460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08DAC357-266A-1A3B-4A38-7A7C4A69F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9" y="0"/>
            <a:ext cx="10433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81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vestiti, persona, calzature, sorriso&#10;&#10;Descrizione generata automaticamente">
            <a:extLst>
              <a:ext uri="{FF2B5EF4-FFF2-40B4-BE49-F238E27FC236}">
                <a16:creationId xmlns:a16="http://schemas.microsoft.com/office/drawing/2014/main" id="{ABD5069A-D389-2D35-C3BB-616CD7811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58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0CAEEA-B792-B6F4-737B-AA6482EF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UN GRANDE LAVORO DI SQUADRA</a:t>
            </a:r>
          </a:p>
        </p:txBody>
      </p:sp>
      <p:pic>
        <p:nvPicPr>
          <p:cNvPr id="5" name="Segnaposto contenuto 4" descr="Immagine che contiene testo, lettera, Carattere, schermata&#10;&#10;Descrizione generata automaticamente">
            <a:extLst>
              <a:ext uri="{FF2B5EF4-FFF2-40B4-BE49-F238E27FC236}">
                <a16:creationId xmlns:a16="http://schemas.microsoft.com/office/drawing/2014/main" id="{D61AF797-E7B2-F304-EBE6-FAD7E0569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45" y="1825625"/>
            <a:ext cx="4336025" cy="4351338"/>
          </a:xfrm>
        </p:spPr>
      </p:pic>
    </p:spTree>
    <p:extLst>
      <p:ext uri="{BB962C8B-B14F-4D97-AF65-F5344CB8AC3E}">
        <p14:creationId xmlns:p14="http://schemas.microsoft.com/office/powerpoint/2010/main" val="604404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vestiti, Viso umano, ragazzo, persona&#10;&#10;Descrizione generata automaticamente">
            <a:extLst>
              <a:ext uri="{FF2B5EF4-FFF2-40B4-BE49-F238E27FC236}">
                <a16:creationId xmlns:a16="http://schemas.microsoft.com/office/drawing/2014/main" id="{CBB4FB05-2373-0E1C-F40B-D929F128CA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" b="5835"/>
          <a:stretch/>
        </p:blipFill>
        <p:spPr>
          <a:xfrm>
            <a:off x="148373" y="112957"/>
            <a:ext cx="2760943" cy="279160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C29F29-40D6-F349-77F9-269B1C2E5EF5}"/>
              </a:ext>
            </a:extLst>
          </p:cNvPr>
          <p:cNvSpPr txBox="1"/>
          <p:nvPr/>
        </p:nvSpPr>
        <p:spPr>
          <a:xfrm>
            <a:off x="730657" y="2904566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INFERMIERE</a:t>
            </a:r>
          </a:p>
        </p:txBody>
      </p:sp>
      <p:pic>
        <p:nvPicPr>
          <p:cNvPr id="9" name="Immagine 8" descr="Immagine che contiene vestiti, testo, persona, cartone animato&#10;&#10;Descrizione generata automaticamente">
            <a:extLst>
              <a:ext uri="{FF2B5EF4-FFF2-40B4-BE49-F238E27FC236}">
                <a16:creationId xmlns:a16="http://schemas.microsoft.com/office/drawing/2014/main" id="{C32957CC-5DF9-BE5D-FD23-BC6D10B87A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11727" r="-1" b="5651"/>
          <a:stretch/>
        </p:blipFill>
        <p:spPr>
          <a:xfrm>
            <a:off x="4746950" y="150608"/>
            <a:ext cx="2698100" cy="250115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DD41DBA-447A-5EA6-EFC9-FA838182E2C3}"/>
              </a:ext>
            </a:extLst>
          </p:cNvPr>
          <p:cNvSpPr txBox="1"/>
          <p:nvPr/>
        </p:nvSpPr>
        <p:spPr>
          <a:xfrm>
            <a:off x="5255316" y="2759337"/>
            <a:ext cx="1722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TEAM REPARTO</a:t>
            </a:r>
          </a:p>
        </p:txBody>
      </p:sp>
      <p:pic>
        <p:nvPicPr>
          <p:cNvPr id="12" name="Immagine 11" descr="Immagine che contiene disegno, clipart, schizzo, illustrazione&#10;&#10;Descrizione generata automaticamente">
            <a:extLst>
              <a:ext uri="{FF2B5EF4-FFF2-40B4-BE49-F238E27FC236}">
                <a16:creationId xmlns:a16="http://schemas.microsoft.com/office/drawing/2014/main" id="{C757DCD5-897D-A4D2-A00B-043BD4636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3520" y="107579"/>
            <a:ext cx="1978286" cy="279698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2E99CDF-717B-EEF1-4DD3-EFF8563ACE04}"/>
              </a:ext>
            </a:extLst>
          </p:cNvPr>
          <p:cNvSpPr txBox="1"/>
          <p:nvPr/>
        </p:nvSpPr>
        <p:spPr>
          <a:xfrm>
            <a:off x="9646262" y="2904566"/>
            <a:ext cx="1332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CHIRURGO</a:t>
            </a:r>
          </a:p>
        </p:txBody>
      </p:sp>
      <p:pic>
        <p:nvPicPr>
          <p:cNvPr id="15" name="Immagine 14" descr="Immagine che contiene cartone animato, illustrazione&#10;&#10;Descrizione generata automaticamente">
            <a:extLst>
              <a:ext uri="{FF2B5EF4-FFF2-40B4-BE49-F238E27FC236}">
                <a16:creationId xmlns:a16="http://schemas.microsoft.com/office/drawing/2014/main" id="{607F2D03-85AC-0818-E5BA-853A742C4F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" y="3429000"/>
            <a:ext cx="1191082" cy="2791609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0C58E77-78C7-A751-995B-F7E8D2076B92}"/>
              </a:ext>
            </a:extLst>
          </p:cNvPr>
          <p:cNvSpPr txBox="1"/>
          <p:nvPr/>
        </p:nvSpPr>
        <p:spPr>
          <a:xfrm>
            <a:off x="637874" y="6375711"/>
            <a:ext cx="152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ANESTESISTA</a:t>
            </a:r>
          </a:p>
        </p:txBody>
      </p:sp>
      <p:pic>
        <p:nvPicPr>
          <p:cNvPr id="18" name="Immagine 17" descr="Immagine che contiene Attrezzature mediche, vestiti, assistenza sanitaria, medico&#10;&#10;Descrizione generata automaticamente">
            <a:extLst>
              <a:ext uri="{FF2B5EF4-FFF2-40B4-BE49-F238E27FC236}">
                <a16:creationId xmlns:a16="http://schemas.microsoft.com/office/drawing/2014/main" id="{9D515F85-2A0F-588E-CE36-82B563CF83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35" y="3206492"/>
            <a:ext cx="3440654" cy="2692312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0427A8B-7027-B5D2-B543-8056E9D6D9C4}"/>
              </a:ext>
            </a:extLst>
          </p:cNvPr>
          <p:cNvSpPr txBox="1"/>
          <p:nvPr/>
        </p:nvSpPr>
        <p:spPr>
          <a:xfrm>
            <a:off x="4787924" y="6040457"/>
            <a:ext cx="265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TEAM SALA OPERATORIA</a:t>
            </a:r>
          </a:p>
        </p:txBody>
      </p:sp>
      <p:pic>
        <p:nvPicPr>
          <p:cNvPr id="3" name="Immagine 2" descr="Immagine che contiene design, illustrazione&#10;&#10;Descrizione generata automaticamente con attendibilità bassa">
            <a:extLst>
              <a:ext uri="{FF2B5EF4-FFF2-40B4-BE49-F238E27FC236}">
                <a16:creationId xmlns:a16="http://schemas.microsoft.com/office/drawing/2014/main" id="{9A738524-CA8F-9747-0FAF-B630329B76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4" t="-4884" b="6177"/>
          <a:stretch/>
        </p:blipFill>
        <p:spPr>
          <a:xfrm>
            <a:off x="8587541" y="3356386"/>
            <a:ext cx="3264835" cy="243660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1D0820-6D4C-74A9-6986-C7A6FA632CED}"/>
              </a:ext>
            </a:extLst>
          </p:cNvPr>
          <p:cNvSpPr txBox="1"/>
          <p:nvPr/>
        </p:nvSpPr>
        <p:spPr>
          <a:xfrm>
            <a:off x="9197789" y="6006378"/>
            <a:ext cx="188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FISIOTERAPISTA</a:t>
            </a:r>
          </a:p>
        </p:txBody>
      </p:sp>
    </p:spTree>
    <p:extLst>
      <p:ext uri="{BB962C8B-B14F-4D97-AF65-F5344CB8AC3E}">
        <p14:creationId xmlns:p14="http://schemas.microsoft.com/office/powerpoint/2010/main" val="402533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9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07600A-C586-D290-839D-60DDD5E20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                     AMBIENTI  IDONEI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765D73-E63A-D92F-4547-6754C009E4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Ampi corridoi</a:t>
            </a:r>
          </a:p>
          <a:p>
            <a:r>
              <a:rPr lang="it-IT" dirty="0"/>
              <a:t>Sale operatorie idonee</a:t>
            </a:r>
          </a:p>
          <a:p>
            <a:r>
              <a:rPr lang="it-IT" dirty="0"/>
              <a:t>Servizi igienici idonei</a:t>
            </a:r>
          </a:p>
          <a:p>
            <a:r>
              <a:rPr lang="it-IT" dirty="0"/>
              <a:t>Letti bariatrici</a:t>
            </a:r>
          </a:p>
          <a:p>
            <a:r>
              <a:rPr lang="it-IT" dirty="0"/>
              <a:t>Bilancia</a:t>
            </a:r>
          </a:p>
          <a:p>
            <a:r>
              <a:rPr lang="it-IT" dirty="0"/>
              <a:t>Sfigmomanometro con bracciale idoneo</a:t>
            </a:r>
          </a:p>
          <a:p>
            <a:r>
              <a:rPr lang="it-IT" dirty="0"/>
              <a:t>Sollevatore</a:t>
            </a:r>
          </a:p>
          <a:p>
            <a:r>
              <a:rPr lang="it-IT" dirty="0"/>
              <a:t>Sedie, sedie a rotelle e poltrone idonee</a:t>
            </a:r>
          </a:p>
          <a:p>
            <a:endParaRPr lang="it-IT" dirty="0"/>
          </a:p>
        </p:txBody>
      </p:sp>
      <p:pic>
        <p:nvPicPr>
          <p:cNvPr id="6" name="Segnaposto contenuto 5" descr="Immagine che contiene disegno, clipart, illustrazione, design&#10;&#10;Descrizione generata automaticamente">
            <a:extLst>
              <a:ext uri="{FF2B5EF4-FFF2-40B4-BE49-F238E27FC236}">
                <a16:creationId xmlns:a16="http://schemas.microsoft.com/office/drawing/2014/main" id="{018A2885-6EA9-ACC1-DB82-DAC6781B93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02" y="1825625"/>
            <a:ext cx="5555508" cy="4577480"/>
          </a:xfrm>
        </p:spPr>
      </p:pic>
    </p:spTree>
    <p:extLst>
      <p:ext uri="{BB962C8B-B14F-4D97-AF65-F5344CB8AC3E}">
        <p14:creationId xmlns:p14="http://schemas.microsoft.com/office/powerpoint/2010/main" val="201291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1C745C-C757-39A2-06E1-4A60818F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dirty="0"/>
              <a:t>RICOVERO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81FCB2-A7FE-4B12-63EC-C04575CC7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500" dirty="0"/>
              <a:t>Accoglienza del paziente e adempimenti amministrativi</a:t>
            </a:r>
          </a:p>
          <a:p>
            <a:pPr algn="ctr"/>
            <a:endParaRPr lang="it-IT" sz="2500" dirty="0"/>
          </a:p>
          <a:p>
            <a:pPr marL="0" indent="0" algn="ctr">
              <a:buNone/>
            </a:pPr>
            <a:r>
              <a:rPr lang="it-IT" sz="2500" dirty="0"/>
              <a:t>Assegnazione di un posto letto idoneo</a:t>
            </a:r>
          </a:p>
          <a:p>
            <a:pPr algn="ctr"/>
            <a:endParaRPr lang="it-IT" sz="2500" dirty="0"/>
          </a:p>
          <a:p>
            <a:pPr marL="0" indent="0" algn="ctr">
              <a:buNone/>
            </a:pPr>
            <a:r>
              <a:rPr lang="it-IT" sz="2500" dirty="0"/>
              <a:t>Anamnesi infermieristica ed eventuale integrazione della documentazione clinica</a:t>
            </a:r>
          </a:p>
          <a:p>
            <a:pPr algn="ctr"/>
            <a:endParaRPr lang="it-IT" sz="2500" dirty="0"/>
          </a:p>
          <a:p>
            <a:pPr marL="0" indent="0" algn="ctr">
              <a:buNone/>
            </a:pPr>
            <a:r>
              <a:rPr lang="it-IT" sz="2500" dirty="0"/>
              <a:t>Controllo dei parametri vitali</a:t>
            </a:r>
          </a:p>
          <a:p>
            <a:pPr algn="ctr"/>
            <a:endParaRPr lang="it-IT" sz="2500" dirty="0"/>
          </a:p>
          <a:p>
            <a:pPr marL="0" indent="0" algn="ctr">
              <a:buNone/>
            </a:pPr>
            <a:r>
              <a:rPr lang="it-IT" sz="2500" dirty="0"/>
              <a:t>Preparazione all’intervento</a:t>
            </a:r>
          </a:p>
          <a:p>
            <a:pPr algn="ctr"/>
            <a:endParaRPr lang="it-IT" sz="2500" dirty="0"/>
          </a:p>
          <a:p>
            <a:pPr algn="ctr"/>
            <a:endParaRPr lang="it-IT" sz="2500" dirty="0"/>
          </a:p>
          <a:p>
            <a:pPr marL="0" indent="0" algn="ctr">
              <a:buNone/>
            </a:pPr>
            <a:r>
              <a:rPr lang="it-IT" sz="2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96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BD7262-79B9-1490-27A9-9CE380CF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0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i="1" dirty="0"/>
              <a:t>PER L’INTERVENTO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885405-326E-0DFD-9544-4BC1575EA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1691153"/>
            <a:ext cx="10708341" cy="46182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500" dirty="0"/>
              <a:t>Verifica della documentazione clinica (consenso)</a:t>
            </a:r>
          </a:p>
          <a:p>
            <a:pPr marL="0" indent="0" algn="ctr">
              <a:buNone/>
            </a:pPr>
            <a:endParaRPr lang="it-IT" sz="2500" dirty="0"/>
          </a:p>
          <a:p>
            <a:pPr marL="0" indent="0" algn="ctr">
              <a:buNone/>
            </a:pPr>
            <a:r>
              <a:rPr lang="it-IT" sz="2500" dirty="0"/>
              <a:t>Informazione al paziente</a:t>
            </a:r>
          </a:p>
          <a:p>
            <a:pPr marL="0" indent="0" algn="ctr">
              <a:buNone/>
            </a:pPr>
            <a:endParaRPr lang="it-IT" sz="2500" dirty="0"/>
          </a:p>
          <a:p>
            <a:pPr marL="0" indent="0" algn="ctr">
              <a:buNone/>
            </a:pPr>
            <a:r>
              <a:rPr lang="it-IT" sz="2500" dirty="0"/>
              <a:t>Verifica di eventuali prescrizioni farmacologiche</a:t>
            </a:r>
          </a:p>
          <a:p>
            <a:pPr marL="0" indent="0" algn="ctr">
              <a:buNone/>
            </a:pPr>
            <a:endParaRPr lang="it-IT" sz="2500" dirty="0"/>
          </a:p>
          <a:p>
            <a:pPr marL="0" indent="0" algn="ctr">
              <a:buNone/>
            </a:pPr>
            <a:r>
              <a:rPr lang="it-IT" sz="2500" dirty="0"/>
              <a:t>Tricotomia</a:t>
            </a:r>
          </a:p>
          <a:p>
            <a:pPr marL="0" indent="0" algn="ctr">
              <a:buNone/>
            </a:pPr>
            <a:endParaRPr lang="it-IT" sz="2500" dirty="0"/>
          </a:p>
          <a:p>
            <a:pPr marL="0" indent="0" algn="ctr">
              <a:buNone/>
            </a:pPr>
            <a:r>
              <a:rPr lang="it-IT" sz="2500" dirty="0"/>
              <a:t>Doccia con sapone antimicrobico</a:t>
            </a:r>
          </a:p>
          <a:p>
            <a:pPr marL="0" indent="0" algn="ctr">
              <a:buNone/>
            </a:pPr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126042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E4C97A-099C-1FE2-9C8B-F85AC9ADF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dirty="0"/>
              <a:t>PER L’INTERVENTO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7F7F99-90DF-1E57-5C3E-4A75E6A1F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2800" dirty="0"/>
              <a:t>Rimozione di eventuale smalto e monili</a:t>
            </a:r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r>
              <a:rPr lang="it-IT" sz="2800" dirty="0"/>
              <a:t>Posizionamento delle calze </a:t>
            </a:r>
            <a:r>
              <a:rPr lang="it-IT" sz="2800" dirty="0" err="1"/>
              <a:t>antitrombo</a:t>
            </a:r>
            <a:endParaRPr lang="it-IT" sz="2800" dirty="0"/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r>
              <a:rPr lang="it-IT" sz="2800" dirty="0"/>
              <a:t>Vestizione del paziente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2800" dirty="0"/>
              <a:t>Compilazione check-list</a:t>
            </a:r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r>
              <a:rPr lang="it-IT" sz="2800" dirty="0"/>
              <a:t>Accompagnamento su chiamata del paziente in sala operatoria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839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306819-7FC9-485E-45AC-730EB4FB1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dirty="0"/>
              <a:t>IN SALA OPERATORIA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9C4C60-9824-065C-0B28-F420C0A62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/>
              <a:t>Controllo incrociato dei dati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Controllo e compilazione della check-list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Verifica del corretto funzionamento dei presidi / dello strumentario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Collegamento del paziente al monitor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90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505</Words>
  <Application>Microsoft Office PowerPoint</Application>
  <PresentationFormat>Widescreen</PresentationFormat>
  <Paragraphs>142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36</vt:i4>
      </vt:variant>
    </vt:vector>
  </HeadingPairs>
  <TitlesOfParts>
    <vt:vector size="38" baseType="lpstr">
      <vt:lpstr>Tema di Office</vt:lpstr>
      <vt:lpstr>1_Tema di Office</vt:lpstr>
      <vt:lpstr>DAL RICOVERO ALLA DIMISSIONE: ATTIVITA’ E PRINCIPALI ATTORI</vt:lpstr>
      <vt:lpstr> </vt:lpstr>
      <vt:lpstr>Presentazione standard di PowerPoint</vt:lpstr>
      <vt:lpstr>Presentazione standard di PowerPoint</vt:lpstr>
      <vt:lpstr>                           AMBIENTI  IDONEI</vt:lpstr>
      <vt:lpstr>RICOVERO</vt:lpstr>
      <vt:lpstr>PER L’INTERVENTO</vt:lpstr>
      <vt:lpstr>PER L’INTERVENTO</vt:lpstr>
      <vt:lpstr>IN SALA OPERATORIA</vt:lpstr>
      <vt:lpstr>IN SALA OPERATORIA</vt:lpstr>
      <vt:lpstr>DURANTE L’INTERVENTO</vt:lpstr>
      <vt:lpstr>A FINE INTERVENTO</vt:lpstr>
      <vt:lpstr>Paziente con grave insufficienza respiratoria</vt:lpstr>
      <vt:lpstr>Paziente con gravi patologie cardio-circolatorie</vt:lpstr>
      <vt:lpstr>Paziente con patologie cardio-circolatorie / respiratorie di media entità</vt:lpstr>
      <vt:lpstr>Ventilazione adeguata / Stabilità cardio-circolatoria</vt:lpstr>
      <vt:lpstr>Presentazione standard di PowerPoint</vt:lpstr>
      <vt:lpstr>POST OPERATORIO (giorno 0: monitoraggio)</vt:lpstr>
      <vt:lpstr>POST OPERATORIO (giorno 1: programmazione della dimissione)</vt:lpstr>
      <vt:lpstr>LA DIMISSIONE</vt:lpstr>
      <vt:lpstr>IL LAVORO CONTINUA ANCHE DOPO LE DIMISSIONI</vt:lpstr>
      <vt:lpstr>QUALCOSA DI NOI…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Nostra esperienza 2022 – aprile 2024</vt:lpstr>
      <vt:lpstr>       CASTOROSCORE</vt:lpstr>
      <vt:lpstr>Presentazione standard di PowerPoint</vt:lpstr>
      <vt:lpstr>Presentazione standard di PowerPoint</vt:lpstr>
      <vt:lpstr>       UN GRANDE LAVORO DI SQUADRA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CATERINO MICHELE</dc:creator>
  <cp:lastModifiedBy>CASTORO</cp:lastModifiedBy>
  <cp:revision>12</cp:revision>
  <dcterms:created xsi:type="dcterms:W3CDTF">2024-05-07T13:01:32Z</dcterms:created>
  <dcterms:modified xsi:type="dcterms:W3CDTF">2024-05-15T06:12:17Z</dcterms:modified>
</cp:coreProperties>
</file>